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35D4BB86-EF78-46C2-B0C1-7485DB6F011B}" type="datetimeFigureOut">
              <a:rPr lang="ar-IQ" smtClean="0"/>
              <a:t>10/04/1440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D1D10047-454A-4CAE-96F9-5662CDA6A6C3}" type="slidenum">
              <a:rPr lang="ar-IQ" smtClean="0"/>
              <a:t>‹#›</a:t>
            </a:fld>
            <a:endParaRPr lang="ar-IQ"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5D4BB86-EF78-46C2-B0C1-7485DB6F011B}" type="datetimeFigureOut">
              <a:rPr lang="ar-IQ" smtClean="0"/>
              <a:t>10/04/1440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D1D10047-454A-4CAE-96F9-5662CDA6A6C3}" type="slidenum">
              <a:rPr lang="ar-IQ" smtClean="0"/>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5D4BB86-EF78-46C2-B0C1-7485DB6F011B}" type="datetimeFigureOut">
              <a:rPr lang="ar-IQ" smtClean="0"/>
              <a:t>10/04/1440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D1D10047-454A-4CAE-96F9-5662CDA6A6C3}" type="slidenum">
              <a:rPr lang="ar-IQ" smtClean="0"/>
              <a:t>‹#›</a:t>
            </a:fld>
            <a:endParaRPr lang="ar-IQ"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5D4BB86-EF78-46C2-B0C1-7485DB6F011B}" type="datetimeFigureOut">
              <a:rPr lang="ar-IQ" smtClean="0"/>
              <a:t>10/04/1440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D1D10047-454A-4CAE-96F9-5662CDA6A6C3}" type="slidenum">
              <a:rPr lang="ar-IQ" smtClean="0"/>
              <a:t>‹#›</a:t>
            </a:fld>
            <a:endParaRPr lang="ar-IQ"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5D4BB86-EF78-46C2-B0C1-7485DB6F011B}" type="datetimeFigureOut">
              <a:rPr lang="ar-IQ" smtClean="0"/>
              <a:t>10/04/1440</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D1D10047-454A-4CAE-96F9-5662CDA6A6C3}" type="slidenum">
              <a:rPr lang="ar-IQ" smtClean="0"/>
              <a:t>‹#›</a:t>
            </a:fld>
            <a:endParaRPr lang="ar-IQ"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5D4BB86-EF78-46C2-B0C1-7485DB6F011B}" type="datetimeFigureOut">
              <a:rPr lang="ar-IQ" smtClean="0"/>
              <a:t>10/04/1440</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p:txBody>
          <a:bodyPr/>
          <a:lstStyle/>
          <a:p>
            <a:fld id="{D1D10047-454A-4CAE-96F9-5662CDA6A6C3}" type="slidenum">
              <a:rPr lang="ar-IQ" smtClean="0"/>
              <a:t>‹#›</a:t>
            </a:fld>
            <a:endParaRPr lang="ar-IQ"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35D4BB86-EF78-46C2-B0C1-7485DB6F011B}" type="datetimeFigureOut">
              <a:rPr lang="ar-IQ" smtClean="0"/>
              <a:t>10/04/1440</a:t>
            </a:fld>
            <a:endParaRPr lang="ar-IQ" dirty="0"/>
          </a:p>
        </p:txBody>
      </p:sp>
      <p:sp>
        <p:nvSpPr>
          <p:cNvPr id="8" name="Footer Placeholder 7"/>
          <p:cNvSpPr>
            <a:spLocks noGrp="1"/>
          </p:cNvSpPr>
          <p:nvPr>
            <p:ph type="ftr" sz="quarter" idx="11"/>
          </p:nvPr>
        </p:nvSpPr>
        <p:spPr/>
        <p:txBody>
          <a:bodyPr/>
          <a:lstStyle/>
          <a:p>
            <a:endParaRPr lang="ar-IQ" dirty="0"/>
          </a:p>
        </p:txBody>
      </p:sp>
      <p:sp>
        <p:nvSpPr>
          <p:cNvPr id="9" name="Slide Number Placeholder 8"/>
          <p:cNvSpPr>
            <a:spLocks noGrp="1"/>
          </p:cNvSpPr>
          <p:nvPr>
            <p:ph type="sldNum" sz="quarter" idx="12"/>
          </p:nvPr>
        </p:nvSpPr>
        <p:spPr/>
        <p:txBody>
          <a:bodyPr/>
          <a:lstStyle/>
          <a:p>
            <a:fld id="{D1D10047-454A-4CAE-96F9-5662CDA6A6C3}" type="slidenum">
              <a:rPr lang="ar-IQ" smtClean="0"/>
              <a:t>‹#›</a:t>
            </a:fld>
            <a:endParaRPr lang="ar-IQ"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35D4BB86-EF78-46C2-B0C1-7485DB6F011B}" type="datetimeFigureOut">
              <a:rPr lang="ar-IQ" smtClean="0"/>
              <a:t>10/04/1440</a:t>
            </a:fld>
            <a:endParaRPr lang="ar-IQ" dirty="0"/>
          </a:p>
        </p:txBody>
      </p:sp>
      <p:sp>
        <p:nvSpPr>
          <p:cNvPr id="4" name="Footer Placeholder 3"/>
          <p:cNvSpPr>
            <a:spLocks noGrp="1"/>
          </p:cNvSpPr>
          <p:nvPr>
            <p:ph type="ftr" sz="quarter" idx="11"/>
          </p:nvPr>
        </p:nvSpPr>
        <p:spPr/>
        <p:txBody>
          <a:bodyPr/>
          <a:lstStyle/>
          <a:p>
            <a:endParaRPr lang="ar-IQ" dirty="0"/>
          </a:p>
        </p:txBody>
      </p:sp>
      <p:sp>
        <p:nvSpPr>
          <p:cNvPr id="5" name="Slide Number Placeholder 4"/>
          <p:cNvSpPr>
            <a:spLocks noGrp="1"/>
          </p:cNvSpPr>
          <p:nvPr>
            <p:ph type="sldNum" sz="quarter" idx="12"/>
          </p:nvPr>
        </p:nvSpPr>
        <p:spPr/>
        <p:txBody>
          <a:bodyPr/>
          <a:lstStyle/>
          <a:p>
            <a:fld id="{D1D10047-454A-4CAE-96F9-5662CDA6A6C3}" type="slidenum">
              <a:rPr lang="ar-IQ" smtClean="0"/>
              <a:t>‹#›</a:t>
            </a:fld>
            <a:endParaRPr lang="ar-IQ"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4BB86-EF78-46C2-B0C1-7485DB6F011B}" type="datetimeFigureOut">
              <a:rPr lang="ar-IQ" smtClean="0"/>
              <a:t>10/04/1440</a:t>
            </a:fld>
            <a:endParaRPr lang="ar-IQ" dirty="0"/>
          </a:p>
        </p:txBody>
      </p:sp>
      <p:sp>
        <p:nvSpPr>
          <p:cNvPr id="3" name="Footer Placeholder 2"/>
          <p:cNvSpPr>
            <a:spLocks noGrp="1"/>
          </p:cNvSpPr>
          <p:nvPr>
            <p:ph type="ftr" sz="quarter" idx="11"/>
          </p:nvPr>
        </p:nvSpPr>
        <p:spPr/>
        <p:txBody>
          <a:bodyPr/>
          <a:lstStyle/>
          <a:p>
            <a:endParaRPr lang="ar-IQ" dirty="0"/>
          </a:p>
        </p:txBody>
      </p:sp>
      <p:sp>
        <p:nvSpPr>
          <p:cNvPr id="4" name="Slide Number Placeholder 3"/>
          <p:cNvSpPr>
            <a:spLocks noGrp="1"/>
          </p:cNvSpPr>
          <p:nvPr>
            <p:ph type="sldNum" sz="quarter" idx="12"/>
          </p:nvPr>
        </p:nvSpPr>
        <p:spPr/>
        <p:txBody>
          <a:bodyPr/>
          <a:lstStyle/>
          <a:p>
            <a:fld id="{D1D10047-454A-4CAE-96F9-5662CDA6A6C3}" type="slidenum">
              <a:rPr lang="ar-IQ" smtClean="0"/>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5D4BB86-EF78-46C2-B0C1-7485DB6F011B}" type="datetimeFigureOut">
              <a:rPr lang="ar-IQ" smtClean="0"/>
              <a:t>10/04/1440</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p:txBody>
          <a:bodyPr/>
          <a:lstStyle/>
          <a:p>
            <a:fld id="{D1D10047-454A-4CAE-96F9-5662CDA6A6C3}" type="slidenum">
              <a:rPr lang="ar-IQ" smtClean="0"/>
              <a:t>‹#›</a:t>
            </a:fld>
            <a:endParaRPr lang="ar-IQ" dirty="0"/>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dirty="0"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35D4BB86-EF78-46C2-B0C1-7485DB6F011B}" type="datetimeFigureOut">
              <a:rPr lang="ar-IQ" smtClean="0"/>
              <a:t>10/04/1440</a:t>
            </a:fld>
            <a:endParaRPr lang="ar-IQ" dirty="0"/>
          </a:p>
        </p:txBody>
      </p:sp>
      <p:sp>
        <p:nvSpPr>
          <p:cNvPr id="9" name="Slide Number Placeholder 8"/>
          <p:cNvSpPr>
            <a:spLocks noGrp="1"/>
          </p:cNvSpPr>
          <p:nvPr>
            <p:ph type="sldNum" sz="quarter" idx="11"/>
          </p:nvPr>
        </p:nvSpPr>
        <p:spPr/>
        <p:txBody>
          <a:bodyPr/>
          <a:lstStyle/>
          <a:p>
            <a:fld id="{D1D10047-454A-4CAE-96F9-5662CDA6A6C3}" type="slidenum">
              <a:rPr lang="ar-IQ" smtClean="0"/>
              <a:t>‹#›</a:t>
            </a:fld>
            <a:endParaRPr lang="ar-IQ" dirty="0"/>
          </a:p>
        </p:txBody>
      </p:sp>
      <p:sp>
        <p:nvSpPr>
          <p:cNvPr id="10" name="Footer Placeholder 9"/>
          <p:cNvSpPr>
            <a:spLocks noGrp="1"/>
          </p:cNvSpPr>
          <p:nvPr>
            <p:ph type="ftr" sz="quarter" idx="12"/>
          </p:nvPr>
        </p:nvSpPr>
        <p:spPr/>
        <p:txBody>
          <a:bodyPr/>
          <a:lstStyle/>
          <a:p>
            <a:endParaRPr lang="ar-IQ"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1D10047-454A-4CAE-96F9-5662CDA6A6C3}" type="slidenum">
              <a:rPr lang="ar-IQ" smtClean="0"/>
              <a:t>‹#›</a:t>
            </a:fld>
            <a:endParaRPr lang="ar-IQ"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IQ"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5D4BB86-EF78-46C2-B0C1-7485DB6F011B}" type="datetimeFigureOut">
              <a:rPr lang="ar-IQ" smtClean="0"/>
              <a:t>10/04/1440</a:t>
            </a:fld>
            <a:endParaRPr lang="ar-IQ"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a:r>
              <a:rPr lang="ar-SA" b="1" dirty="0">
                <a:latin typeface="Times New Roman"/>
                <a:ea typeface="Times New Roman"/>
                <a:cs typeface="Simplified Arabic"/>
              </a:rPr>
              <a:t>الاساليب </a:t>
            </a:r>
            <a:r>
              <a:rPr lang="ar-SA" b="1" dirty="0" smtClean="0">
                <a:latin typeface="Times New Roman"/>
                <a:ea typeface="Times New Roman"/>
                <a:cs typeface="Simplified Arabic"/>
              </a:rPr>
              <a:t>التدريسية</a:t>
            </a:r>
            <a:br>
              <a:rPr lang="ar-SA" b="1" dirty="0" smtClean="0">
                <a:latin typeface="Times New Roman"/>
                <a:ea typeface="Times New Roman"/>
                <a:cs typeface="Simplified Arabic"/>
              </a:rPr>
            </a:br>
            <a:r>
              <a:rPr lang="en-US" sz="4400" dirty="0">
                <a:latin typeface="Times New Roman"/>
                <a:ea typeface="Times New Roman"/>
                <a:cs typeface="Simplified Arabic"/>
              </a:rPr>
              <a:t/>
            </a:r>
            <a:br>
              <a:rPr lang="en-US" sz="4400" dirty="0">
                <a:latin typeface="Times New Roman"/>
                <a:ea typeface="Times New Roman"/>
                <a:cs typeface="Simplified Arabic"/>
              </a:rPr>
            </a:br>
            <a:endParaRPr lang="ar-IQ" dirty="0"/>
          </a:p>
        </p:txBody>
      </p:sp>
    </p:spTree>
    <p:extLst>
      <p:ext uri="{BB962C8B-B14F-4D97-AF65-F5344CB8AC3E}">
        <p14:creationId xmlns:p14="http://schemas.microsoft.com/office/powerpoint/2010/main" val="1251986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8520" y="260648"/>
            <a:ext cx="8532440" cy="5324535"/>
          </a:xfrm>
          <a:prstGeom prst="rect">
            <a:avLst/>
          </a:prstGeom>
        </p:spPr>
        <p:txBody>
          <a:bodyPr wrap="square">
            <a:spAutoFit/>
          </a:bodyPr>
          <a:lstStyle/>
          <a:p>
            <a:r>
              <a:rPr lang="ar-SA" sz="2000" dirty="0" smtClean="0">
                <a:effectLst/>
                <a:latin typeface="Times New Roman"/>
                <a:ea typeface="Times New Roman"/>
                <a:cs typeface="+mj-cs"/>
              </a:rPr>
              <a:t>ان اكتساب المهارات الحركية هو هدف عام للتربية البدنية، والتعرف على كيف تُكتسب المهارات الحركية أمر أساسي لتخطيط وضبط خبرات تعلم المهارات الحركية، ويظهر جلياً أن للوقت قيمة كبيرة في مجال تعلم المهارات الحركية وخصوصاً في درس التربية البدنية، فلكل مهارة رياضية طريقتها المناسبة والاقتصادية والتي تحقق غرض الحركة بأقل مجهود ووقت، وقد أشار (</a:t>
            </a:r>
            <a:r>
              <a:rPr lang="en-US" dirty="0" smtClean="0">
                <a:effectLst/>
                <a:latin typeface="Times New Roman"/>
                <a:ea typeface="Times New Roman"/>
                <a:cs typeface="+mj-cs"/>
              </a:rPr>
              <a:t>Mosston.1981</a:t>
            </a:r>
            <a:r>
              <a:rPr lang="ar-SA" sz="2000" dirty="0" smtClean="0">
                <a:effectLst/>
                <a:latin typeface="Times New Roman"/>
                <a:ea typeface="Times New Roman"/>
                <a:cs typeface="+mj-cs"/>
              </a:rPr>
              <a:t>) إن أساليب التدريس في التربية البدنية قد تنوعت وتطورت مما أتيح للمدرس المجال لاستخدام أكثر من طريقة وأسلوب لنقل المعلومات إلى الطلبة لمراعاة الفروق الفردية، وانه لا توجد طريقة مثالية لتدريس التربية البدنية وأن اختيار أي طريقة للتدريس يعتمد اعتماداً كلياً على الوضع التعليمي وكل بيئة تعليمية.</a:t>
            </a:r>
            <a:endParaRPr lang="en-US" dirty="0" smtClean="0">
              <a:effectLst/>
              <a:latin typeface="Times New Roman"/>
              <a:ea typeface="Times New Roman"/>
              <a:cs typeface="+mj-cs"/>
            </a:endParaRPr>
          </a:p>
          <a:p>
            <a:r>
              <a:rPr lang="ar-SA" sz="2000" dirty="0" smtClean="0">
                <a:latin typeface="Times New Roman"/>
                <a:ea typeface="Times New Roman"/>
                <a:cs typeface="+mj-cs"/>
              </a:rPr>
              <a:t>ان ا</a:t>
            </a:r>
            <a:r>
              <a:rPr lang="ar-SA" sz="2000" dirty="0" smtClean="0">
                <a:effectLst/>
                <a:latin typeface="Times New Roman"/>
                <a:ea typeface="Times New Roman"/>
                <a:cs typeface="+mj-cs"/>
              </a:rPr>
              <a:t>لمدرس الناجح  يهتم  بالفروقات الفردية وهو على وعي تام أن كل طالب لديه قدرات تعلم ومهارات واحتياجات فريدة من نوعها يجب التركيز عليها وأن تؤخذ بعين الاعتبار، حيث أنه يمكن اعتبار التعلم فن وعلم في الوقت ذاته، ويعتبر فن في قدرة المعلم باختيار الأسلوب الأمثل الذي من خلاله ييسر عملية التعلم، ويعتبر علم كذلك عندما يراعى فيه مبادئ يتم تنفيذها لتحقيق نتائج تعلم متميزة.</a:t>
            </a:r>
            <a:endParaRPr lang="en-US" dirty="0" smtClean="0">
              <a:effectLst/>
              <a:latin typeface="Times New Roman"/>
              <a:ea typeface="Times New Roman"/>
              <a:cs typeface="+mj-cs"/>
            </a:endParaRPr>
          </a:p>
          <a:p>
            <a:r>
              <a:rPr lang="ar-SA" sz="2000" dirty="0" smtClean="0">
                <a:effectLst/>
                <a:latin typeface="Times New Roman"/>
                <a:ea typeface="Times New Roman"/>
                <a:cs typeface="+mj-cs"/>
              </a:rPr>
              <a:t>إن المدرس يقوم بتوظيف المواقف المختلفة في أهداف تربوية يصبح مع مرور الوقت على خبرة في اتخاذ القرارات الحكيمة من خلال اختيار الأهداف في المرحلة المناسبة من الصعوبة التي قد يعاني منها الطلبة ، فهو يتابع تقدم ونجاح تعلم الطلبة باستمرار و يوظف مبادئ معروفة للتعلم لكل الطلاب، كما يختار النشاطات التعليمية التي على علاقة مباشرة بالأهداف اليومية. و أنــه لا يوجد استراتيجية تعلم أو سلوك تعليمي يحقق الهدف المقصود من العملية التعليمية لجميع الطلاب على اختلافهم، وأن أفضل المدرسين هم الذين يطوروا مجموعة من الأساليب التي تساعدهم في عملية التعلم.</a:t>
            </a:r>
            <a:endParaRPr lang="en-US" dirty="0">
              <a:effectLst/>
              <a:latin typeface="Times New Roman"/>
              <a:ea typeface="Times New Roman"/>
              <a:cs typeface="+mj-cs"/>
            </a:endParaRPr>
          </a:p>
        </p:txBody>
      </p:sp>
    </p:spTree>
    <p:extLst>
      <p:ext uri="{BB962C8B-B14F-4D97-AF65-F5344CB8AC3E}">
        <p14:creationId xmlns:p14="http://schemas.microsoft.com/office/powerpoint/2010/main" val="2248742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07" y="332656"/>
            <a:ext cx="8460432" cy="5262979"/>
          </a:xfrm>
          <a:prstGeom prst="rect">
            <a:avLst/>
          </a:prstGeom>
        </p:spPr>
        <p:txBody>
          <a:bodyPr wrap="square">
            <a:spAutoFit/>
          </a:bodyPr>
          <a:lstStyle/>
          <a:p>
            <a:r>
              <a:rPr lang="ar-SA" sz="2800" dirty="0" smtClean="0">
                <a:effectLst/>
                <a:latin typeface="Times New Roman"/>
                <a:ea typeface="Times New Roman"/>
                <a:cs typeface="+mj-cs"/>
              </a:rPr>
              <a:t>من الأمور التي تؤخذ بعين الاعتبار في اختيار النشاط التعليمي هو مجمل احتياجات الطلاب الجسدية والعقلية والعاطفية والاجتماعية. فالطلاب الأصغر سناً يحتاجون لبيئة تعليمية أكثر نظاماً من الطلاب الأكبر سناً، وذلك مع مدرس يوجه معظم النشاطات ويديرها، وعاجلاً أم آجلاً على المدرس أن يشجع الطلاب أن يأخذوا زمام المبادرة لتعلمهم الخاص بهم، أي بما أن طالب واحد من يقوم بالتعلم فإن الاهتمام يجب أن ينصب في توفير الوسائل المختلفة التي تحقق التعلم الأفضل، وهناك عدة عوامل تجتمع لتجعل من كل طالب متعلم فريداً في الطريقة التي يتجاوب فيها مع أسلوب تدريس عن أسلوب آخر ومن هذه العوامل: </a:t>
            </a:r>
            <a:endParaRPr lang="en-US" sz="2400" dirty="0" smtClean="0">
              <a:effectLst/>
              <a:latin typeface="Times New Roman"/>
              <a:ea typeface="Times New Roman"/>
              <a:cs typeface="+mj-cs"/>
            </a:endParaRPr>
          </a:p>
          <a:p>
            <a:r>
              <a:rPr lang="ar-SA" sz="2800" dirty="0" smtClean="0">
                <a:effectLst/>
                <a:latin typeface="Times New Roman"/>
                <a:ea typeface="Times New Roman"/>
                <a:cs typeface="+mj-cs"/>
              </a:rPr>
              <a:t>1)	شخصية الطلبة </a:t>
            </a:r>
            <a:endParaRPr lang="en-US" sz="2400" dirty="0" smtClean="0">
              <a:effectLst/>
              <a:latin typeface="Times New Roman"/>
              <a:ea typeface="Times New Roman"/>
              <a:cs typeface="+mj-cs"/>
            </a:endParaRPr>
          </a:p>
          <a:p>
            <a:r>
              <a:rPr lang="ar-SA" sz="2800" dirty="0" smtClean="0">
                <a:effectLst/>
                <a:latin typeface="Times New Roman"/>
                <a:ea typeface="Times New Roman"/>
                <a:cs typeface="+mj-cs"/>
              </a:rPr>
              <a:t>2)	 قدرات التعلم الخاصة بهم </a:t>
            </a:r>
            <a:endParaRPr lang="en-US" sz="2400" dirty="0" smtClean="0">
              <a:effectLst/>
              <a:latin typeface="Times New Roman"/>
              <a:ea typeface="Times New Roman"/>
              <a:cs typeface="+mj-cs"/>
            </a:endParaRPr>
          </a:p>
          <a:p>
            <a:r>
              <a:rPr lang="ar-SA" sz="2800" dirty="0" smtClean="0">
                <a:effectLst/>
                <a:latin typeface="Times New Roman"/>
                <a:ea typeface="Times New Roman"/>
                <a:cs typeface="+mj-cs"/>
              </a:rPr>
              <a:t>3)	 تجاربهم واهتماماتهم0</a:t>
            </a:r>
            <a:endParaRPr lang="en-US" sz="2400" dirty="0">
              <a:effectLst/>
              <a:latin typeface="Times New Roman"/>
              <a:ea typeface="Times New Roman"/>
              <a:cs typeface="+mj-cs"/>
            </a:endParaRPr>
          </a:p>
        </p:txBody>
      </p:sp>
    </p:spTree>
    <p:extLst>
      <p:ext uri="{BB962C8B-B14F-4D97-AF65-F5344CB8AC3E}">
        <p14:creationId xmlns:p14="http://schemas.microsoft.com/office/powerpoint/2010/main" val="4108927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97346"/>
            <a:ext cx="8316416" cy="5632311"/>
          </a:xfrm>
          <a:prstGeom prst="rect">
            <a:avLst/>
          </a:prstGeom>
        </p:spPr>
        <p:txBody>
          <a:bodyPr wrap="square">
            <a:spAutoFit/>
          </a:bodyPr>
          <a:lstStyle/>
          <a:p>
            <a:r>
              <a:rPr lang="ar-SA" sz="2400" dirty="0" smtClean="0">
                <a:effectLst/>
                <a:latin typeface="Times New Roman"/>
                <a:ea typeface="Times New Roman"/>
                <a:cs typeface="+mj-cs"/>
              </a:rPr>
              <a:t>وتتراوح أساليب التدريس ما بين أساليب مباشرة (التي يكون المدرس هو محورها) وأساليب التدريس غير المباشرة (التي يكون الطالب هو محورها). فعندما يكون اكتساب المهارات الأساسية هو الهدف فإن الأساليب المستخدمة هي المباشرة، أما أساليب التدريس غير المباشرة فتستخدم عندما يكون الغرض الوصول إلى الإبداع، الاستقلالية، أو تغيير الاتجاهات عند الطلبة، لذلك نجد أن أغلب المدرسين يميلون إلى استخدام أساليب التدريس المباشرة. أن التدريس المباشر (المحاضرة، النموذج، الممارسة، التدريبي، والتغذية الراجعة) أكثر تأثيراً من التدريس غير المباشر للطلبة الذين يتعلمون المهارات الأكاديمية الأساسية في المدارس الابتدائية، حيث أن التدريس المباشر يخلق بيئة تعليم وتعلم منظمة من خلال:</a:t>
            </a:r>
            <a:endParaRPr lang="en-US" sz="2000" dirty="0" smtClean="0">
              <a:effectLst/>
              <a:latin typeface="Times New Roman"/>
              <a:ea typeface="Times New Roman"/>
              <a:cs typeface="+mj-cs"/>
            </a:endParaRPr>
          </a:p>
          <a:p>
            <a:r>
              <a:rPr lang="ar-SA" sz="2400" dirty="0" smtClean="0">
                <a:effectLst/>
                <a:latin typeface="Times New Roman"/>
                <a:ea typeface="Times New Roman"/>
                <a:cs typeface="+mj-cs"/>
              </a:rPr>
              <a:t>1-    التركيز على أهداف أكاديمية محددة.</a:t>
            </a:r>
            <a:endParaRPr lang="en-US" sz="2000" dirty="0" smtClean="0">
              <a:effectLst/>
              <a:latin typeface="Times New Roman"/>
              <a:ea typeface="Times New Roman"/>
              <a:cs typeface="+mj-cs"/>
            </a:endParaRPr>
          </a:p>
          <a:p>
            <a:r>
              <a:rPr lang="ar-SA" sz="2400" dirty="0" smtClean="0">
                <a:effectLst/>
                <a:latin typeface="Times New Roman"/>
                <a:ea typeface="Times New Roman"/>
                <a:cs typeface="+mj-cs"/>
              </a:rPr>
              <a:t>2-     تغطية شاملة من قِبل المدرس للمحتويات المركزة خلال التعليم المنظم.</a:t>
            </a:r>
            <a:endParaRPr lang="en-US" sz="2000" dirty="0" smtClean="0">
              <a:effectLst/>
              <a:latin typeface="Times New Roman"/>
              <a:ea typeface="Times New Roman"/>
              <a:cs typeface="+mj-cs"/>
            </a:endParaRPr>
          </a:p>
          <a:p>
            <a:r>
              <a:rPr lang="ar-SA" sz="2400" dirty="0" smtClean="0">
                <a:effectLst/>
                <a:latin typeface="Times New Roman"/>
                <a:ea typeface="Times New Roman"/>
                <a:cs typeface="+mj-cs"/>
              </a:rPr>
              <a:t>3-     وقت كافي لإنجاز الواجبات مما يضمن نجاح الطلبة في إدارة الواجبات.</a:t>
            </a:r>
            <a:endParaRPr lang="en-US" sz="2000" dirty="0" smtClean="0">
              <a:effectLst/>
              <a:latin typeface="Times New Roman"/>
              <a:ea typeface="Times New Roman"/>
              <a:cs typeface="+mj-cs"/>
            </a:endParaRPr>
          </a:p>
          <a:p>
            <a:r>
              <a:rPr lang="ar-SA" sz="2400" dirty="0" smtClean="0">
                <a:effectLst/>
                <a:latin typeface="Times New Roman"/>
                <a:ea typeface="Times New Roman"/>
                <a:cs typeface="+mj-cs"/>
              </a:rPr>
              <a:t>4-     متابعة أداء الطلبة جميعهم.</a:t>
            </a:r>
            <a:endParaRPr lang="en-US" sz="2000" dirty="0" smtClean="0">
              <a:effectLst/>
              <a:latin typeface="Times New Roman"/>
              <a:ea typeface="Times New Roman"/>
              <a:cs typeface="+mj-cs"/>
            </a:endParaRPr>
          </a:p>
          <a:p>
            <a:r>
              <a:rPr lang="ar-SA" sz="2400" dirty="0" smtClean="0">
                <a:effectLst/>
                <a:latin typeface="Times New Roman"/>
                <a:ea typeface="Times New Roman"/>
                <a:cs typeface="+mj-cs"/>
              </a:rPr>
              <a:t>5-     واجبات منظمة وفي بيئة متزنة.</a:t>
            </a:r>
            <a:endParaRPr lang="en-US" sz="2000" dirty="0" smtClean="0">
              <a:effectLst/>
              <a:latin typeface="Times New Roman"/>
              <a:ea typeface="Times New Roman"/>
              <a:cs typeface="+mj-cs"/>
            </a:endParaRPr>
          </a:p>
          <a:p>
            <a:r>
              <a:rPr lang="ar-SA" sz="2400" dirty="0" smtClean="0">
                <a:effectLst/>
                <a:latin typeface="Times New Roman"/>
                <a:ea typeface="Times New Roman"/>
                <a:cs typeface="+mj-cs"/>
              </a:rPr>
              <a:t>6-   تقويم لحظي، أكاديمي، وموجه.</a:t>
            </a:r>
            <a:endParaRPr lang="en-US" sz="2000" dirty="0">
              <a:effectLst/>
              <a:latin typeface="Times New Roman"/>
              <a:ea typeface="Times New Roman"/>
              <a:cs typeface="+mj-cs"/>
            </a:endParaRPr>
          </a:p>
        </p:txBody>
      </p:sp>
    </p:spTree>
    <p:extLst>
      <p:ext uri="{BB962C8B-B14F-4D97-AF65-F5344CB8AC3E}">
        <p14:creationId xmlns:p14="http://schemas.microsoft.com/office/powerpoint/2010/main" val="749182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316416" cy="4467890"/>
          </a:xfrm>
          <a:prstGeom prst="rect">
            <a:avLst/>
          </a:prstGeom>
        </p:spPr>
        <p:txBody>
          <a:bodyPr wrap="square">
            <a:spAutoFit/>
          </a:bodyPr>
          <a:lstStyle/>
          <a:p>
            <a:pPr>
              <a:lnSpc>
                <a:spcPct val="115000"/>
              </a:lnSpc>
              <a:spcAft>
                <a:spcPts val="1000"/>
              </a:spcAft>
            </a:pPr>
            <a:r>
              <a:rPr lang="ar-SA" sz="2400" dirty="0">
                <a:ea typeface="Calibri"/>
                <a:cs typeface="+mj-cs"/>
              </a:rPr>
              <a:t>تعد الأساليب إحدى الركائز الأساسية لعملية التدريس الفعال في مجال التربية البدنية والرياضية حيث أن التدريس الفعال </a:t>
            </a:r>
            <a:r>
              <a:rPr lang="ar-SA" sz="2400" dirty="0" smtClean="0">
                <a:ea typeface="Calibri"/>
                <a:cs typeface="+mj-cs"/>
              </a:rPr>
              <a:t>يعتبر عملية </a:t>
            </a:r>
            <a:r>
              <a:rPr lang="ar-SA" sz="2400" dirty="0">
                <a:ea typeface="Calibri"/>
                <a:cs typeface="+mj-cs"/>
              </a:rPr>
              <a:t>تصميم مشروع متعدد الجوانب له حدود ومرتكزات معلومة ترتبط مباشرة مع خصوصيات تلك الفئة التي تقوم بتدريبها ولهذا فان فهم هذه الخصوصيات والعوامل المؤثرة في عملية التدريس تعتبر من بين القواعد الأساسية التي يجب على </a:t>
            </a:r>
            <a:r>
              <a:rPr lang="ar-SA" sz="2400" dirty="0" smtClean="0">
                <a:ea typeface="Calibri"/>
                <a:cs typeface="+mj-cs"/>
              </a:rPr>
              <a:t>العاملين </a:t>
            </a:r>
            <a:r>
              <a:rPr lang="ar-SA" sz="2400" dirty="0">
                <a:ea typeface="Calibri"/>
                <a:cs typeface="+mj-cs"/>
              </a:rPr>
              <a:t>في ميدان التدريس معرفتها وتفهم مختلف الفقرات التي تتخذ من اجلها القرارات لبناء أساليب التدريس.</a:t>
            </a:r>
            <a:endParaRPr lang="en-US" sz="2400" dirty="0">
              <a:ea typeface="Calibri"/>
              <a:cs typeface="+mj-cs"/>
            </a:endParaRPr>
          </a:p>
          <a:p>
            <a:pPr>
              <a:lnSpc>
                <a:spcPct val="115000"/>
              </a:lnSpc>
              <a:spcAft>
                <a:spcPts val="1000"/>
              </a:spcAft>
            </a:pPr>
            <a:r>
              <a:rPr lang="ar-SA" sz="2400" dirty="0">
                <a:ea typeface="Calibri"/>
                <a:cs typeface="+mj-cs"/>
              </a:rPr>
              <a:t>       ونظرا لأهمية هذا الموضوع وما ماله من علاقة في تطوير عملية التدريس فان الرجوع إليه والتفصيل فيه يعد ضرورة من ضروريات البحث حتى نعطى للمطلع عموما ومدرس التربية البدنية وطلاب كليات التربية البدنية والرياضية خصوصا القاعدة في بناء أساليب التدريس والمعرفة في اختيارها والتدرج في تطبيقها.</a:t>
            </a:r>
            <a:endParaRPr lang="en-US" sz="2400" dirty="0">
              <a:ea typeface="Calibri"/>
              <a:cs typeface="+mj-cs"/>
            </a:endParaRPr>
          </a:p>
        </p:txBody>
      </p:sp>
    </p:spTree>
    <p:extLst>
      <p:ext uri="{BB962C8B-B14F-4D97-AF65-F5344CB8AC3E}">
        <p14:creationId xmlns:p14="http://schemas.microsoft.com/office/powerpoint/2010/main" val="120347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23</TotalTime>
  <Words>667</Words>
  <Application>Microsoft Office PowerPoint</Application>
  <PresentationFormat>عرض على الشاشة (3:4)‏</PresentationFormat>
  <Paragraphs>17</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تجاور</vt:lpstr>
      <vt:lpstr>الاساليب التدريسية  </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الاساليب التدريسية  </dc:title>
  <dc:creator>almalak center</dc:creator>
  <cp:lastModifiedBy>almalak center</cp:lastModifiedBy>
  <cp:revision>4</cp:revision>
  <dcterms:created xsi:type="dcterms:W3CDTF">2018-12-18T03:31:52Z</dcterms:created>
  <dcterms:modified xsi:type="dcterms:W3CDTF">2018-12-18T03:55:14Z</dcterms:modified>
</cp:coreProperties>
</file>